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7" r:id="rId2"/>
    <p:sldId id="258" r:id="rId3"/>
    <p:sldId id="259" r:id="rId4"/>
    <p:sldId id="264" r:id="rId5"/>
    <p:sldId id="260" r:id="rId6"/>
    <p:sldId id="261" r:id="rId7"/>
    <p:sldId id="262" r:id="rId8"/>
    <p:sldId id="265" r:id="rId9"/>
    <p:sldId id="263" r:id="rId10"/>
    <p:sldId id="266" r:id="rId11"/>
    <p:sldId id="267" r:id="rId12"/>
    <p:sldId id="268" r:id="rId13"/>
    <p:sldId id="274" r:id="rId14"/>
    <p:sldId id="275" r:id="rId15"/>
    <p:sldId id="269" r:id="rId16"/>
    <p:sldId id="270" r:id="rId17"/>
    <p:sldId id="271" r:id="rId18"/>
    <p:sldId id="272" r:id="rId19"/>
    <p:sldId id="273" r:id="rId20"/>
    <p:sldId id="276" r:id="rId21"/>
  </p:sldIdLst>
  <p:sldSz cx="9144000" cy="6858000" type="screen4x3"/>
  <p:notesSz cx="10002838" cy="688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65960" y="0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DE650CD4-75C8-4937-8BF8-FD5BC2D28D25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536528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65960" y="6536528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98C26414-638A-48F0-8056-109090397A7A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665960" y="0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5BF5AB7B-EBF8-4CAF-B154-FDCB73C6F6D9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279775" y="515938"/>
            <a:ext cx="3443288" cy="2581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78" tIns="48239" rIns="96478" bIns="48239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1000284" y="3268861"/>
            <a:ext cx="8002270" cy="3096816"/>
          </a:xfrm>
          <a:prstGeom prst="rect">
            <a:avLst/>
          </a:prstGeom>
        </p:spPr>
        <p:txBody>
          <a:bodyPr vert="horz" lIns="96478" tIns="48239" rIns="96478" bIns="48239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36528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665960" y="6536528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B9FE506B-800C-476E-8B76-0D9889AA7541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E506B-800C-476E-8B76-0D9889AA7541}" type="slidenum">
              <a:rPr lang="it-IT" smtClean="0"/>
              <a:t>13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C6BBE-F34C-4764-B20C-5F6DA5DD06D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FBF3-A86D-41E7-B96B-939CF37135F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C6BBE-F34C-4764-B20C-5F6DA5DD06D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FBF3-A86D-41E7-B96B-939CF37135F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C6BBE-F34C-4764-B20C-5F6DA5DD06D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FBF3-A86D-41E7-B96B-939CF37135F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C6BBE-F34C-4764-B20C-5F6DA5DD06D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FBF3-A86D-41E7-B96B-939CF37135F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C6BBE-F34C-4764-B20C-5F6DA5DD06D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FBF3-A86D-41E7-B96B-939CF37135F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C6BBE-F34C-4764-B20C-5F6DA5DD06D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FBF3-A86D-41E7-B96B-939CF37135F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C6BBE-F34C-4764-B20C-5F6DA5DD06D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FBF3-A86D-41E7-B96B-939CF37135F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C6BBE-F34C-4764-B20C-5F6DA5DD06D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FBF3-A86D-41E7-B96B-939CF37135F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C6BBE-F34C-4764-B20C-5F6DA5DD06D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FBF3-A86D-41E7-B96B-939CF37135F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C6BBE-F34C-4764-B20C-5F6DA5DD06D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FBF3-A86D-41E7-B96B-939CF37135F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C6BBE-F34C-4764-B20C-5F6DA5DD06D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FBF3-A86D-41E7-B96B-939CF37135F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C6BBE-F34C-4764-B20C-5F6DA5DD06D1}" type="datetimeFigureOut">
              <a:rPr lang="it-IT" smtClean="0"/>
              <a:t>27/11/2013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8FBF3-A86D-41E7-B96B-939CF37135F8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telesanterno.com/wp-content/uploads/2010/09/dante_2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it/imgres?imgurl=http://www.sights-and-culture.com/Italy/verona-piazza-dei-signori-7979.jpg&amp;imgrefurl=http://www.sights-and-culture.com/Italy/verona-piazza-dei-signori.html&amp;usg=__RLr2Gqcy7YqmfdHvaewoTvj5KP0=&amp;h=617&amp;w=800&amp;sz=133&amp;hl=it&amp;start=0&amp;zoom=1&amp;tbnid=sq80gMNxGu5esM:&amp;tbnh=137&amp;tbnw=177&amp;prev=/images?q=statua+dante+verona&amp;um=1&amp;hl=it&amp;sa=N&amp;rlz=1T4SKPB_itIT286IT286&amp;biw=1259&amp;bih=560&amp;tbs=isch:1&amp;um=1&amp;itbs=1&amp;iact=hc&amp;vpx=244&amp;vpy=307&amp;dur=1294&amp;hovh=197&amp;hovw=256&amp;tx=176&amp;ty=196&amp;ei=YEnyTMLXEZGYOu-oof4J&amp;oei=YEnyTMLXEZGYOu-oof4J&amp;esq=1&amp;page=1&amp;ndsp=21&amp;ved=1t:429,r:15,s:0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it/imgres?imgurl=http://www.correrenelverde.it/cultura/images/dante.jpg&amp;imgrefurl=http://www.correrenelverde.it/cultura/personaggi/alighieri.htm&amp;usg=__MbRieSwB3vUcH8uMKla5KdXLh4o=&amp;h=421&amp;w=343&amp;sz=104&amp;hl=it&amp;start=0&amp;zoom=1&amp;tbnid=fIiudgvHlGFMWM:&amp;tbnh=127&amp;tbnw=104&amp;prev=/images?q=dante+alighieri&amp;um=1&amp;hl=it&amp;sa=N&amp;rlz=1T4SKPB_itIT286IT286&amp;biw=1259&amp;bih=560&amp;tbs=isch:1&amp;um=1&amp;itbs=1&amp;iact=hc&amp;vpx=949&amp;vpy=207&amp;dur=11043&amp;hovh=249&amp;hovw=203&amp;tx=118&amp;ty=141&amp;ei=FUPyTLZgw5w6rOKk-gk&amp;oei=FUPyTLZgw5w6rOKk-gk&amp;esq=1&amp;page=1&amp;ndsp=26&amp;ved=1t:429,r:15,s:0" TargetMode="Externa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it/imgres?imgurl=http://www.globopix.net/foto/emiliaromagna/sepolcro-dante-alighieri-1.jpg&amp;imgrefurl=http://www.globopix.net/fotografie/emiliaromagna/ravenna/sepolcro-di-dante-alighieri32.html&amp;usg=__VGr-r8hMvoB8ezPYpxM5JRAqIaQ=&amp;h=580&amp;w=387&amp;sz=92&amp;hl=it&amp;start=0&amp;zoom=1&amp;tbnid=-acCB0Uf_7tABM:&amp;tbnh=131&amp;tbnw=87&amp;prev=/images?q=tomba+di+dante+alighieri+a+ravenna&amp;um=1&amp;hl=it&amp;sa=N&amp;rlz=1T4SKPB_itIT286IT286&amp;biw=1259&amp;bih=560&amp;tbs=isch:1&amp;um=1&amp;itbs=1&amp;iact=hc&amp;vpx=604&amp;vpy=33&amp;dur=1290&amp;hovh=275&amp;hovw=183&amp;tx=120&amp;ty=154&amp;ei=CETyTMqQDYLsOdT3sP4J&amp;oei=CETyTMqQDYLsOdT3sP4J&amp;esq=1&amp;page=1&amp;ndsp=22&amp;ved=1t:429,r:3,s:0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it/imgres?imgurl=http://www.icsabatiniborgia.it/file.php/1/Foto_sito/Gita2008Rimini/2008_Ravenna_tombadante1.jpg&amp;imgrefurl=http://www.icsabatiniborgia.it/mod/forum/discuss.php?d=54&amp;usg=__a6g5qsBfNGw-8XHG5h4t1Bgq3Bs=&amp;h=420&amp;w=560&amp;sz=47&amp;hl=it&amp;start=0&amp;zoom=1&amp;tbnid=JMEUfz0VAbgNEM:&amp;tbnh=131&amp;tbnw=175&amp;prev=/images?q=tomba+di+dante+alighieri+a+ravenna&amp;um=1&amp;hl=it&amp;sa=N&amp;rlz=1T4SKPB_itIT286IT286&amp;biw=1259&amp;bih=560&amp;tbs=isch:1&amp;um=1&amp;itbs=1&amp;iact=hc&amp;vpx=124&amp;vpy=74&amp;dur=4502&amp;hovh=194&amp;hovw=259&amp;tx=125&amp;ty=110&amp;ei=P0XyTMb3Oc_oOfbM_fUJ&amp;oei=P0XyTMb3Oc_oOfbM_fUJ&amp;esq=1&amp;page=1&amp;ndsp=22&amp;ved=1t:429,r:0,s:0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548680"/>
            <a:ext cx="7772400" cy="1296144"/>
          </a:xfrm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it-IT" dirty="0" smtClean="0"/>
              <a:t>LA DIVINA COMMEDIA</a:t>
            </a:r>
            <a:br>
              <a:rPr lang="it-IT" dirty="0" smtClean="0"/>
            </a:br>
            <a:endParaRPr lang="it-IT" sz="2000" b="1" dirty="0" smtClean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301208"/>
            <a:ext cx="6400800" cy="792088"/>
          </a:xfrm>
        </p:spPr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UN’ AVVENTURA</a:t>
            </a:r>
          </a:p>
        </p:txBody>
      </p:sp>
      <p:pic>
        <p:nvPicPr>
          <p:cNvPr id="4" name="Immagine 3" descr="http://www.telesanterno.com/wp-content/uploads/2010/09/dante_2-300x230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844824"/>
            <a:ext cx="4752528" cy="3312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Verona, Piazza dei Signori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16831"/>
            <a:ext cx="4038600" cy="3888433"/>
          </a:xfrm>
        </p:spPr>
        <p:txBody>
          <a:bodyPr>
            <a:normAutofit fontScale="92500" lnSpcReduction="10000"/>
          </a:bodyPr>
          <a:lstStyle/>
          <a:p>
            <a:r>
              <a:rPr lang="it-IT" sz="2600" dirty="0"/>
              <a:t>Al centro della piazza di trova </a:t>
            </a:r>
            <a:r>
              <a:rPr lang="it-IT" sz="2600" i="1" dirty="0"/>
              <a:t>il monumento a Dante</a:t>
            </a:r>
            <a:r>
              <a:rPr lang="it-IT" sz="2600" dirty="0"/>
              <a:t> (1865), statua di 3 metri in marmo bianco di Carrara, eretta in occasione delle celebrazioni del sesto centenario della nascita del poeta, che presso la corte di </a:t>
            </a:r>
            <a:r>
              <a:rPr lang="it-IT" sz="2600" dirty="0" err="1"/>
              <a:t>Cangrande</a:t>
            </a:r>
            <a:r>
              <a:rPr lang="it-IT" sz="2600" dirty="0"/>
              <a:t> trovò il suo primo rifugio dopo l’esilio da Firenze.</a:t>
            </a:r>
          </a:p>
          <a:p>
            <a:endParaRPr lang="it-IT" dirty="0"/>
          </a:p>
        </p:txBody>
      </p:sp>
      <p:pic>
        <p:nvPicPr>
          <p:cNvPr id="5" name="rg_hi" descr="http://t0.gstatic.com/images?q=tbn:ANd9GcT08rdoGMGEbvAEeLdWzAirFGSYIrUydeE-9vmyhyDOKqsTbASZZw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916832"/>
            <a:ext cx="3600400" cy="388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/>
            </a:r>
            <a:br>
              <a:rPr lang="it-IT" dirty="0"/>
            </a:br>
            <a:r>
              <a:rPr lang="it-IT" b="1" dirty="0"/>
              <a:t> </a:t>
            </a:r>
            <a:r>
              <a:rPr lang="it-IT" b="1" dirty="0" smtClean="0"/>
              <a:t>LA DIVINA COMMEDIA</a:t>
            </a:r>
            <a:r>
              <a:rPr lang="it-IT" dirty="0"/>
              <a:t/>
            </a:r>
            <a:br>
              <a:rPr lang="it-IT" dirty="0"/>
            </a:br>
            <a:r>
              <a:rPr lang="it-IT" b="1" dirty="0"/>
              <a:t>CHE COS’E’?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r>
              <a:rPr lang="it-IT" dirty="0" smtClean="0"/>
              <a:t>E</a:t>
            </a:r>
            <a:r>
              <a:rPr lang="it-IT" dirty="0"/>
              <a:t>’ un </a:t>
            </a:r>
            <a:r>
              <a:rPr lang="it-IT" b="1" dirty="0">
                <a:solidFill>
                  <a:srgbClr val="0070C0"/>
                </a:solidFill>
              </a:rPr>
              <a:t>poema </a:t>
            </a:r>
            <a:r>
              <a:rPr lang="it-IT" b="1" dirty="0"/>
              <a:t>(</a:t>
            </a:r>
            <a:r>
              <a:rPr lang="it-IT" dirty="0"/>
              <a:t>cioè </a:t>
            </a:r>
            <a:r>
              <a:rPr lang="it-IT" b="1" i="1" dirty="0">
                <a:solidFill>
                  <a:srgbClr val="FF0000"/>
                </a:solidFill>
              </a:rPr>
              <a:t>un’opera in versi</a:t>
            </a:r>
            <a:r>
              <a:rPr lang="it-IT" dirty="0"/>
              <a:t>) nel quale si narra il </a:t>
            </a:r>
            <a:r>
              <a:rPr lang="it-IT" b="1" i="1" dirty="0">
                <a:solidFill>
                  <a:srgbClr val="FF0000"/>
                </a:solidFill>
              </a:rPr>
              <a:t>viaggio</a:t>
            </a:r>
            <a:r>
              <a:rPr lang="it-IT" dirty="0"/>
              <a:t> compiuto da Dante nei </a:t>
            </a:r>
            <a:r>
              <a:rPr lang="it-IT" u="sng" dirty="0"/>
              <a:t>tre regni dell’oltretomba</a:t>
            </a:r>
            <a:r>
              <a:rPr lang="it-IT" dirty="0"/>
              <a:t>: </a:t>
            </a:r>
          </a:p>
          <a:p>
            <a:r>
              <a:rPr lang="it-IT" b="1" dirty="0">
                <a:solidFill>
                  <a:srgbClr val="FF0000"/>
                </a:solidFill>
              </a:rPr>
              <a:t>INFERNO</a:t>
            </a:r>
            <a:r>
              <a:rPr lang="it-IT" dirty="0"/>
              <a:t>, </a:t>
            </a:r>
            <a:r>
              <a:rPr lang="it-IT" b="1" dirty="0">
                <a:solidFill>
                  <a:srgbClr val="00B050"/>
                </a:solidFill>
              </a:rPr>
              <a:t>PURGATORIO</a:t>
            </a:r>
            <a:r>
              <a:rPr lang="it-IT" dirty="0"/>
              <a:t>, </a:t>
            </a:r>
            <a:r>
              <a:rPr lang="it-IT" b="1" dirty="0">
                <a:solidFill>
                  <a:srgbClr val="0070C0"/>
                </a:solidFill>
              </a:rPr>
              <a:t>PARADISO</a:t>
            </a:r>
            <a:r>
              <a:rPr lang="it-IT" b="1" dirty="0" smtClean="0">
                <a:solidFill>
                  <a:srgbClr val="0070C0"/>
                </a:solidFill>
              </a:rPr>
              <a:t>.</a:t>
            </a:r>
          </a:p>
          <a:p>
            <a:endParaRPr lang="it-IT" b="1" dirty="0">
              <a:solidFill>
                <a:srgbClr val="0070C0"/>
              </a:solidFill>
            </a:endParaRPr>
          </a:p>
          <a:p>
            <a:endParaRPr lang="it-IT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endParaRPr lang="it-IT" dirty="0" smtClean="0"/>
          </a:p>
          <a:p>
            <a:r>
              <a:rPr lang="it-IT" dirty="0" smtClean="0"/>
              <a:t>Ovviamente</a:t>
            </a:r>
            <a:r>
              <a:rPr lang="it-IT" dirty="0"/>
              <a:t>, si tratta di un </a:t>
            </a:r>
            <a:r>
              <a:rPr lang="it-IT" b="1" i="1" dirty="0">
                <a:solidFill>
                  <a:srgbClr val="FF0000"/>
                </a:solidFill>
              </a:rPr>
              <a:t>viaggio fantastico </a:t>
            </a:r>
            <a:r>
              <a:rPr lang="it-IT" dirty="0"/>
              <a:t>che il poeta inventa allo </a:t>
            </a:r>
            <a:r>
              <a:rPr lang="it-IT" b="1" u="sng" dirty="0">
                <a:solidFill>
                  <a:srgbClr val="FF0000"/>
                </a:solidFill>
              </a:rPr>
              <a:t>scopo</a:t>
            </a:r>
            <a:r>
              <a:rPr lang="it-IT" u="sng" dirty="0"/>
              <a:t> di </a:t>
            </a:r>
            <a:endParaRPr lang="it-IT" u="sng" dirty="0" smtClean="0"/>
          </a:p>
          <a:p>
            <a:r>
              <a:rPr lang="it-IT" u="sng" dirty="0" smtClean="0"/>
              <a:t>indurre </a:t>
            </a:r>
            <a:r>
              <a:rPr lang="it-IT" u="sng" dirty="0"/>
              <a:t>i suoi lettori a perseguire il Bene e la Verità, descrivendo loro le </a:t>
            </a:r>
            <a:r>
              <a:rPr lang="it-IT" b="1" u="sng" dirty="0">
                <a:solidFill>
                  <a:srgbClr val="FF0000"/>
                </a:solidFill>
              </a:rPr>
              <a:t>pene </a:t>
            </a:r>
            <a:r>
              <a:rPr lang="it-IT" u="sng" dirty="0"/>
              <a:t>che, dopo la morte, attendono i peccatori ed i </a:t>
            </a:r>
            <a:r>
              <a:rPr lang="it-IT" b="1" u="sng" dirty="0">
                <a:solidFill>
                  <a:srgbClr val="FF0000"/>
                </a:solidFill>
              </a:rPr>
              <a:t>premi</a:t>
            </a:r>
            <a:r>
              <a:rPr lang="it-IT" u="sng" dirty="0"/>
              <a:t> che sono riservati agli uomini buoni</a:t>
            </a:r>
            <a:r>
              <a:rPr lang="it-IT" u="sng" dirty="0" smtClean="0"/>
              <a:t>.</a:t>
            </a:r>
            <a:endParaRPr lang="it-IT" u="sng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685800"/>
            <a:ext cx="7772400" cy="1143000"/>
          </a:xfrm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it-IT" dirty="0" smtClean="0"/>
              <a:t>LA DIVINA COMMEDIA</a:t>
            </a:r>
            <a:br>
              <a:rPr lang="it-IT" dirty="0" smtClean="0"/>
            </a:br>
            <a:r>
              <a:rPr lang="it-IT" sz="2400" dirty="0" smtClean="0"/>
              <a:t>Il </a:t>
            </a:r>
            <a:r>
              <a:rPr lang="it-IT" sz="2400" dirty="0" smtClean="0"/>
              <a:t>Titolo (1)</a:t>
            </a:r>
            <a:endParaRPr lang="it-IT" sz="2000" b="1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209800"/>
            <a:ext cx="7620000" cy="457200"/>
          </a:xfrm>
        </p:spPr>
        <p:txBody>
          <a:bodyPr>
            <a:normAutofit fontScale="92500" lnSpcReduction="10000"/>
          </a:bodyPr>
          <a:lstStyle/>
          <a:p>
            <a:pPr marL="457200" lvl="1" indent="0" eaLnBrk="1" hangingPunct="1">
              <a:buFontTx/>
              <a:buNone/>
            </a:pPr>
            <a:r>
              <a:rPr lang="it-IT" b="1" i="1" dirty="0" smtClean="0">
                <a:solidFill>
                  <a:srgbClr val="0070C0"/>
                </a:solidFill>
              </a:rPr>
              <a:t>Dante </a:t>
            </a:r>
            <a:r>
              <a:rPr lang="it-IT" b="1" dirty="0" smtClean="0">
                <a:solidFill>
                  <a:srgbClr val="0070C0"/>
                </a:solidFill>
              </a:rPr>
              <a:t>intitolò </a:t>
            </a:r>
            <a:r>
              <a:rPr lang="it-IT" b="1" dirty="0" smtClean="0">
                <a:solidFill>
                  <a:srgbClr val="0070C0"/>
                </a:solidFill>
              </a:rPr>
              <a:t>il poema </a:t>
            </a:r>
            <a:endParaRPr lang="it-IT" b="1" i="1" dirty="0" smtClean="0">
              <a:solidFill>
                <a:srgbClr val="0070C0"/>
              </a:solidFill>
            </a:endParaRPr>
          </a:p>
          <a:p>
            <a:pPr algn="l" eaLnBrk="1" hangingPunct="1"/>
            <a:endParaRPr lang="it-IT" i="1" dirty="0" smtClean="0"/>
          </a:p>
          <a:p>
            <a:pPr algn="l" eaLnBrk="1" hangingPunct="1">
              <a:buFontTx/>
              <a:buChar char="•"/>
            </a:pPr>
            <a:endParaRPr lang="it-IT" i="1" dirty="0" smtClean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685800" y="2924944"/>
            <a:ext cx="2590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3600" b="1" dirty="0">
                <a:solidFill>
                  <a:srgbClr val="FF0000"/>
                </a:solidFill>
              </a:rPr>
              <a:t>Commedia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707904" y="2780928"/>
            <a:ext cx="17281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dirty="0"/>
              <a:t> o meglio</a:t>
            </a:r>
          </a:p>
        </p:txBody>
      </p:sp>
      <p:sp>
        <p:nvSpPr>
          <p:cNvPr id="8198" name="Text Box 7"/>
          <p:cNvSpPr txBox="1">
            <a:spLocks noChangeArrowheads="1"/>
          </p:cNvSpPr>
          <p:nvPr/>
        </p:nvSpPr>
        <p:spPr bwMode="auto">
          <a:xfrm>
            <a:off x="5486400" y="2924944"/>
            <a:ext cx="2362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3600" b="1" dirty="0" err="1">
                <a:solidFill>
                  <a:srgbClr val="FF0000"/>
                </a:solidFill>
              </a:rPr>
              <a:t>Comedìa</a:t>
            </a:r>
            <a:endParaRPr lang="it-IT" sz="3600" b="1" dirty="0">
              <a:solidFill>
                <a:srgbClr val="FF0000"/>
              </a:solidFill>
            </a:endParaRP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827584" y="3573017"/>
            <a:ext cx="7630616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2400" dirty="0" smtClean="0"/>
              <a:t>Dante stesso ne spiega le </a:t>
            </a:r>
            <a:r>
              <a:rPr lang="it-IT" sz="2400" b="1" dirty="0" smtClean="0">
                <a:solidFill>
                  <a:srgbClr val="FF0000"/>
                </a:solidFill>
              </a:rPr>
              <a:t>ragioni</a:t>
            </a:r>
            <a:r>
              <a:rPr lang="it-IT" sz="24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it-IT" sz="2400" dirty="0"/>
              <a:t>p</a:t>
            </a:r>
            <a:r>
              <a:rPr lang="it-IT" sz="2400" dirty="0" smtClean="0"/>
              <a:t>erché il contenuto, anche se orribile e pauroso all’inizio (Inferno), presenta un finale lieto, felice (Paradiso)</a:t>
            </a:r>
          </a:p>
          <a:p>
            <a:endParaRPr lang="it-IT" sz="2400" dirty="0" smtClean="0"/>
          </a:p>
          <a:p>
            <a:pPr>
              <a:buFont typeface="Arial" pitchFamily="34" charset="0"/>
              <a:buChar char="•"/>
            </a:pPr>
            <a:r>
              <a:rPr lang="it-IT" sz="2400" dirty="0"/>
              <a:t>p</a:t>
            </a:r>
            <a:r>
              <a:rPr lang="it-IT" sz="2400" dirty="0" smtClean="0"/>
              <a:t>erché lo stile è “dimesso e umile” rispetto a quello elevato della tragedia. </a:t>
            </a:r>
          </a:p>
          <a:p>
            <a:pPr>
              <a:buFont typeface="Arial" pitchFamily="34" charset="0"/>
              <a:buChar char="•"/>
            </a:pPr>
            <a:endParaRPr lang="it-IT" sz="2400" dirty="0" smtClean="0"/>
          </a:p>
          <a:p>
            <a:endParaRPr lang="it-IT" sz="2400" dirty="0"/>
          </a:p>
          <a:p>
            <a:endParaRPr lang="it-I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685800"/>
            <a:ext cx="7772400" cy="1143000"/>
          </a:xfrm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it-IT" smtClean="0"/>
              <a:t>LA DIVINA COMMEDIA</a:t>
            </a:r>
            <a:br>
              <a:rPr lang="it-IT" smtClean="0"/>
            </a:br>
            <a:r>
              <a:rPr lang="it-IT" sz="2400" smtClean="0"/>
              <a:t>Il Titolo (2)</a:t>
            </a:r>
            <a:endParaRPr lang="it-IT" sz="2000" b="1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209800"/>
            <a:ext cx="8138864" cy="2443336"/>
          </a:xfrm>
        </p:spPr>
        <p:txBody>
          <a:bodyPr>
            <a:normAutofit fontScale="32500" lnSpcReduction="20000"/>
          </a:bodyPr>
          <a:lstStyle/>
          <a:p>
            <a:pPr marL="457200" lvl="1" indent="0" eaLnBrk="1" hangingPunct="1">
              <a:buFontTx/>
              <a:buNone/>
            </a:pPr>
            <a:r>
              <a:rPr lang="it-IT" sz="11000" dirty="0" smtClean="0">
                <a:solidFill>
                  <a:schemeClr val="tx1"/>
                </a:solidFill>
              </a:rPr>
              <a:t>La Commedia di Dante fu chiamata</a:t>
            </a:r>
            <a:r>
              <a:rPr lang="it-IT" sz="11000" dirty="0" smtClean="0"/>
              <a:t> </a:t>
            </a:r>
            <a:endParaRPr lang="it-IT" sz="11000" dirty="0" smtClean="0"/>
          </a:p>
          <a:p>
            <a:pPr marL="457200" lvl="1" indent="0" eaLnBrk="1" hangingPunct="1">
              <a:buFontTx/>
              <a:buNone/>
            </a:pPr>
            <a:r>
              <a:rPr lang="it-IT" sz="11000" dirty="0" smtClean="0">
                <a:solidFill>
                  <a:srgbClr val="FF0000"/>
                </a:solidFill>
              </a:rPr>
              <a:t>DIVINA </a:t>
            </a:r>
          </a:p>
          <a:p>
            <a:pPr marL="457200" lvl="1" indent="0" eaLnBrk="1" hangingPunct="1">
              <a:buFontTx/>
              <a:buNone/>
            </a:pPr>
            <a:r>
              <a:rPr lang="it-IT" sz="11000" dirty="0" smtClean="0">
                <a:solidFill>
                  <a:schemeClr val="tx1"/>
                </a:solidFill>
              </a:rPr>
              <a:t>dai </a:t>
            </a:r>
            <a:r>
              <a:rPr lang="it-IT" sz="11000" dirty="0" smtClean="0">
                <a:solidFill>
                  <a:schemeClr val="tx1"/>
                </a:solidFill>
              </a:rPr>
              <a:t>posteri</a:t>
            </a:r>
            <a:endParaRPr lang="it-IT" sz="11000" i="1" dirty="0" smtClean="0">
              <a:solidFill>
                <a:schemeClr val="tx1"/>
              </a:solidFill>
            </a:endParaRPr>
          </a:p>
          <a:p>
            <a:pPr algn="l" eaLnBrk="1" hangingPunct="1"/>
            <a:endParaRPr lang="it-IT" i="1" dirty="0" smtClean="0"/>
          </a:p>
          <a:p>
            <a:pPr algn="l" eaLnBrk="1" hangingPunct="1">
              <a:buFontTx/>
              <a:buChar char="•"/>
            </a:pPr>
            <a:endParaRPr lang="it-IT" i="1" dirty="0" smtClean="0"/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762000" y="3933056"/>
            <a:ext cx="7696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2400" dirty="0" smtClean="0"/>
              <a:t>Tale </a:t>
            </a:r>
            <a:r>
              <a:rPr lang="it-IT" sz="2400" dirty="0"/>
              <a:t>aggettivo fu </a:t>
            </a:r>
            <a:r>
              <a:rPr lang="it-IT" sz="2400" dirty="0" smtClean="0"/>
              <a:t>aggiunto da GIOVANNI BOCCACCIO nel  </a:t>
            </a:r>
            <a:r>
              <a:rPr lang="it-IT" sz="2400" i="1" dirty="0" smtClean="0"/>
              <a:t>Trattatello in </a:t>
            </a:r>
            <a:r>
              <a:rPr lang="it-IT" sz="2400" i="1" dirty="0" err="1" smtClean="0"/>
              <a:t>laude</a:t>
            </a:r>
            <a:r>
              <a:rPr lang="it-IT" sz="2400" i="1" dirty="0" smtClean="0"/>
              <a:t> di Dante </a:t>
            </a:r>
            <a:endParaRPr lang="it-IT" sz="2400" dirty="0"/>
          </a:p>
          <a:p>
            <a:pPr>
              <a:buFont typeface="Arial" pitchFamily="34" charset="0"/>
              <a:buChar char="•"/>
            </a:pPr>
            <a:r>
              <a:rPr lang="it-IT" sz="2400" dirty="0" smtClean="0"/>
              <a:t>comparve per la prima volta nel 1555 nella terza edizione a stampa dell’opera curata dal letterato Ludovico Dolce. L’aggettivo venne poi definitivamente adottato per indicare l’</a:t>
            </a:r>
            <a:r>
              <a:rPr lang="it-IT" sz="2400" dirty="0" err="1" smtClean="0"/>
              <a:t>eccelenza</a:t>
            </a:r>
            <a:r>
              <a:rPr lang="it-IT" sz="2400" dirty="0" smtClean="0"/>
              <a:t> dell’opera.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/>
              <a:t>QUANDO E’ STATA SCRITTA?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fontScale="92500" lnSpcReduction="10000"/>
          </a:bodyPr>
          <a:lstStyle/>
          <a:p>
            <a:r>
              <a:rPr lang="it-IT" sz="3500" dirty="0"/>
              <a:t>Non vi sono documenti che indichino la data in cui Dante Alighieri iniziò a scrivere il </a:t>
            </a:r>
            <a:r>
              <a:rPr lang="it-IT" sz="3500" dirty="0" smtClean="0"/>
              <a:t>poema</a:t>
            </a:r>
          </a:p>
          <a:p>
            <a:r>
              <a:rPr lang="it-IT" sz="3500" dirty="0" smtClean="0"/>
              <a:t>è </a:t>
            </a:r>
            <a:r>
              <a:rPr lang="it-IT" sz="3500" dirty="0"/>
              <a:t>certo che esso fu composto interamente </a:t>
            </a:r>
            <a:r>
              <a:rPr lang="it-IT" sz="3500" b="1" dirty="0">
                <a:solidFill>
                  <a:srgbClr val="FF0000"/>
                </a:solidFill>
              </a:rPr>
              <a:t>durante l’esilio</a:t>
            </a:r>
            <a:r>
              <a:rPr lang="it-IT" sz="3500" dirty="0"/>
              <a:t>, </a:t>
            </a:r>
            <a:r>
              <a:rPr lang="it-IT" sz="3500" dirty="0" smtClean="0"/>
              <a:t>a </a:t>
            </a:r>
            <a:r>
              <a:rPr lang="it-IT" sz="3500" dirty="0"/>
              <a:t>partire dal 1307. </a:t>
            </a:r>
            <a:endParaRPr lang="it-IT" sz="3500" dirty="0" smtClean="0"/>
          </a:p>
          <a:p>
            <a:r>
              <a:rPr lang="it-IT" sz="3500" dirty="0" smtClean="0"/>
              <a:t>Le </a:t>
            </a:r>
            <a:r>
              <a:rPr lang="it-IT" sz="3500" dirty="0"/>
              <a:t>prime due cantiche furono divulgate quando l’Alighieri era ancora in vita (l’Inferno nel 1314, il Purgatorio nel 1315) </a:t>
            </a:r>
            <a:endParaRPr lang="it-IT" sz="3500" dirty="0" smtClean="0"/>
          </a:p>
          <a:p>
            <a:r>
              <a:rPr lang="it-IT" sz="3500" dirty="0" smtClean="0"/>
              <a:t>il </a:t>
            </a:r>
            <a:r>
              <a:rPr lang="it-IT" sz="3500" dirty="0"/>
              <a:t>Paradiso invece fu pubblicato postumo, cioè poco dopo la </a:t>
            </a:r>
            <a:r>
              <a:rPr lang="it-IT" sz="3500" dirty="0" smtClean="0"/>
              <a:t>morte, </a:t>
            </a:r>
            <a:r>
              <a:rPr lang="it-IT" sz="3500" dirty="0"/>
              <a:t>avvenuta nel 1321. </a:t>
            </a:r>
            <a:endParaRPr lang="it-IT" sz="3500" dirty="0" smtClean="0"/>
          </a:p>
          <a:p>
            <a:r>
              <a:rPr lang="it-IT" sz="3500" dirty="0" smtClean="0"/>
              <a:t>Il </a:t>
            </a:r>
            <a:r>
              <a:rPr lang="it-IT" sz="3500" dirty="0"/>
              <a:t>manoscritto originale è andato perduto. Abbiamo le copie scritte da amanuensi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it-IT" b="1" dirty="0"/>
              <a:t>LA STRUTTURA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 lnSpcReduction="10000"/>
          </a:bodyPr>
          <a:lstStyle/>
          <a:p>
            <a:r>
              <a:rPr lang="it-IT" dirty="0"/>
              <a:t>La Divina Commedia è scritta in lingua volgare. </a:t>
            </a:r>
          </a:p>
          <a:p>
            <a:r>
              <a:rPr lang="it-IT" dirty="0"/>
              <a:t>E’ suddivisa in tre parti o cantiche: Inferno, Purgatorio, Paradiso.</a:t>
            </a:r>
          </a:p>
          <a:p>
            <a:r>
              <a:rPr lang="it-IT" dirty="0"/>
              <a:t>Ogni cantica è a sua volta costituita da 33 canti, ad eccezione dell’Inferno che si compone di 33 canti più uno introduttivo. </a:t>
            </a:r>
            <a:r>
              <a:rPr lang="it-IT" dirty="0" smtClean="0"/>
              <a:t>I</a:t>
            </a:r>
          </a:p>
          <a:p>
            <a:r>
              <a:rPr lang="it-IT" dirty="0" smtClean="0"/>
              <a:t> </a:t>
            </a:r>
            <a:r>
              <a:rPr lang="it-IT" dirty="0"/>
              <a:t>canti sono quindi 100.</a:t>
            </a:r>
          </a:p>
          <a:p>
            <a:r>
              <a:rPr lang="it-IT" dirty="0"/>
              <a:t>I versi sono endecasillabi, cioè di 11 sillabe, raggruppati in terzine (strofe di tre versi) alternate a rima incatenata.</a:t>
            </a:r>
          </a:p>
          <a:p>
            <a:r>
              <a:rPr lang="it-IT" dirty="0"/>
              <a:t>Lo schema delle rime è: ABA, BCB, </a:t>
            </a:r>
            <a:r>
              <a:rPr lang="it-IT" dirty="0" err="1"/>
              <a:t>CDC</a:t>
            </a:r>
            <a:r>
              <a:rPr lang="it-IT" dirty="0" err="1" smtClean="0"/>
              <a:t>…</a:t>
            </a:r>
            <a:endParaRPr lang="it-IT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76664"/>
          </a:xfrm>
        </p:spPr>
        <p:txBody>
          <a:bodyPr>
            <a:normAutofit/>
          </a:bodyPr>
          <a:lstStyle/>
          <a:p>
            <a:r>
              <a:rPr lang="it-IT" dirty="0" smtClean="0"/>
              <a:t>La struttura è tutta costruita sul numero uno e sul numero tre e sui loro multipli. </a:t>
            </a:r>
          </a:p>
          <a:p>
            <a:r>
              <a:rPr lang="it-IT" dirty="0" smtClean="0"/>
              <a:t>Il numero uno è simbolo dell’unità di Dio</a:t>
            </a:r>
          </a:p>
          <a:p>
            <a:r>
              <a:rPr lang="it-IT" dirty="0" smtClean="0"/>
              <a:t>il tre è simbolo della Trinità e della perfezione.</a:t>
            </a:r>
          </a:p>
          <a:p>
            <a:r>
              <a:rPr lang="it-IT" dirty="0" smtClean="0"/>
              <a:t>L’intero poema è dominato dunque dall’idea di Dio, uno e trino, principio e fine, salvezza e felicità dell’intero universo. </a:t>
            </a: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it-IT" b="1" dirty="0" smtClean="0">
                <a:solidFill>
                  <a:srgbClr val="FF0000"/>
                </a:solidFill>
              </a:rPr>
              <a:t>Chi accompagna Dante durante il suo viaggio?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Durante il viaggio </a:t>
            </a:r>
            <a:r>
              <a:rPr lang="it-IT" b="1" dirty="0" smtClean="0"/>
              <a:t>nell’</a:t>
            </a:r>
            <a:r>
              <a:rPr lang="it-IT" b="1" dirty="0" smtClean="0">
                <a:solidFill>
                  <a:srgbClr val="00B0F0"/>
                </a:solidFill>
              </a:rPr>
              <a:t>Inferno </a:t>
            </a:r>
            <a:r>
              <a:rPr lang="it-IT" b="1" dirty="0" smtClean="0"/>
              <a:t>e nel </a:t>
            </a:r>
            <a:r>
              <a:rPr lang="it-IT" b="1" dirty="0" smtClean="0">
                <a:solidFill>
                  <a:srgbClr val="00B0F0"/>
                </a:solidFill>
              </a:rPr>
              <a:t>Purgatorio </a:t>
            </a:r>
            <a:r>
              <a:rPr lang="it-IT" dirty="0" smtClean="0"/>
              <a:t>Dante è accompagnato dal poeta latino </a:t>
            </a:r>
            <a:r>
              <a:rPr lang="it-IT" b="1" dirty="0" smtClean="0">
                <a:solidFill>
                  <a:srgbClr val="FF0000"/>
                </a:solidFill>
              </a:rPr>
              <a:t>Virgilio</a:t>
            </a:r>
            <a:r>
              <a:rPr lang="it-IT" dirty="0" smtClean="0"/>
              <a:t>. </a:t>
            </a:r>
          </a:p>
          <a:p>
            <a:r>
              <a:rPr lang="it-IT" dirty="0" smtClean="0"/>
              <a:t>In </a:t>
            </a:r>
            <a:r>
              <a:rPr lang="it-IT" b="1" dirty="0" smtClean="0">
                <a:solidFill>
                  <a:srgbClr val="00B0F0"/>
                </a:solidFill>
              </a:rPr>
              <a:t>Paradiso</a:t>
            </a:r>
            <a:r>
              <a:rPr lang="it-IT" dirty="0" smtClean="0"/>
              <a:t> invece Dante è guidato dall’amata </a:t>
            </a:r>
            <a:r>
              <a:rPr lang="it-IT" b="1" dirty="0" smtClean="0">
                <a:solidFill>
                  <a:srgbClr val="FF0000"/>
                </a:solidFill>
              </a:rPr>
              <a:t>Beatrice</a:t>
            </a:r>
            <a:r>
              <a:rPr lang="it-IT" dirty="0" smtClean="0"/>
              <a:t>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04056"/>
          </a:xfrm>
        </p:spPr>
        <p:txBody>
          <a:bodyPr>
            <a:normAutofit fontScale="90000"/>
          </a:bodyPr>
          <a:lstStyle/>
          <a:p>
            <a:pPr algn="l"/>
            <a:r>
              <a:rPr lang="it-IT" sz="4000" b="1" dirty="0" smtClean="0">
                <a:solidFill>
                  <a:srgbClr val="FF0000"/>
                </a:solidFill>
              </a:rPr>
              <a:t>LA DIVINA COMMEDIA E’ UN POEMA ALLEGORICO DIDASCALICO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77500" lnSpcReduction="20000"/>
          </a:bodyPr>
          <a:lstStyle/>
          <a:p>
            <a:r>
              <a:rPr lang="it-IT" b="1" dirty="0" err="1" smtClean="0"/>
              <a:t>ALLEGORIA</a:t>
            </a:r>
            <a:r>
              <a:rPr lang="it-IT" b="1" dirty="0" err="1"/>
              <a:t>=</a:t>
            </a:r>
            <a:r>
              <a:rPr lang="it-IT" b="1" dirty="0"/>
              <a:t> </a:t>
            </a:r>
            <a:r>
              <a:rPr lang="it-IT" dirty="0"/>
              <a:t>DISCORSO, RAPPRESENTAZIONE CHE VUOLE QUALCOSA </a:t>
            </a:r>
            <a:r>
              <a:rPr lang="it-IT" dirty="0" err="1"/>
              <a:t>DI</a:t>
            </a:r>
            <a:r>
              <a:rPr lang="it-IT" dirty="0"/>
              <a:t> DIVERSO DA QUELLO CHE SIGNIFICA O RAPPRESENTA ALLA LETTERA</a:t>
            </a:r>
            <a:r>
              <a:rPr lang="it-IT" dirty="0" smtClean="0"/>
              <a:t>.</a:t>
            </a:r>
          </a:p>
          <a:p>
            <a:pPr>
              <a:buNone/>
            </a:pPr>
            <a:endParaRPr lang="it-IT" dirty="0" smtClean="0"/>
          </a:p>
          <a:p>
            <a:r>
              <a:rPr lang="it-IT" b="1" dirty="0" smtClean="0"/>
              <a:t>Allegorico</a:t>
            </a:r>
            <a:r>
              <a:rPr lang="it-IT" dirty="0" smtClean="0"/>
              <a:t> </a:t>
            </a:r>
            <a:r>
              <a:rPr lang="it-IT" dirty="0"/>
              <a:t>perché la narrazione dei fatti reali e concreti assume spesso significati allegorici cioè simbolici (es. selva oscura in cui Dante si smarrisce è simbolo del peccato; le tre fiere (la lonza, il leone, la lupa) simboleggiano la Lussuria, la Superbia, e l’Avarizia; Virgilio è simbolo della ragione, Beatrice della Grazia divina. L’intero viaggio di Dante nell’oltretomba simboleggia il viaggio dell’anima umana verso la salvezza. </a:t>
            </a:r>
          </a:p>
          <a:p>
            <a:r>
              <a:rPr lang="it-IT" b="1" dirty="0"/>
              <a:t>Didascalico</a:t>
            </a:r>
            <a:r>
              <a:rPr lang="it-IT" dirty="0"/>
              <a:t> perché attraverso dei significati simbolici vuole darci degli insegnamenti morali, cioè aiutare gli uomini a ritrovare la strada della </a:t>
            </a:r>
            <a:r>
              <a:rPr lang="it-IT" dirty="0" err="1"/>
              <a:t>della</a:t>
            </a:r>
            <a:r>
              <a:rPr lang="it-IT" dirty="0"/>
              <a:t> salvezza fuggendo il peccato e comportandosi rettamente.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L’autore: Dante Alighieri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“Uomo di mediocre statura,con il volto e il naso aquilino, le mascelle grandi, e il labbro proteso tanto che alquanto quel di sopra avanzava: sulle spalle alquanto curvo, e gli occhi anzi grossi che piccoli, e di color bruno, e i capelli e la barba crespi e neri e sempre malinconico e pensoso”. </a:t>
            </a:r>
            <a:r>
              <a:rPr lang="it-IT" dirty="0" smtClean="0"/>
              <a:t>			</a:t>
            </a:r>
          </a:p>
          <a:p>
            <a:pPr>
              <a:buNone/>
            </a:pPr>
            <a:r>
              <a:rPr lang="it-IT" i="1" dirty="0"/>
              <a:t>	</a:t>
            </a:r>
            <a:r>
              <a:rPr lang="it-IT" i="1" dirty="0" smtClean="0"/>
              <a:t>			</a:t>
            </a:r>
            <a:r>
              <a:rPr lang="it-IT" i="1" dirty="0" err="1" smtClean="0"/>
              <a:t>G.Boccaccio</a:t>
            </a:r>
            <a:endParaRPr lang="it-IT" dirty="0"/>
          </a:p>
          <a:p>
            <a:endParaRPr lang="it-IT" dirty="0"/>
          </a:p>
        </p:txBody>
      </p:sp>
      <p:pic>
        <p:nvPicPr>
          <p:cNvPr id="7" name="rg_hi" descr="http://t2.gstatic.com/images?q=tbn:ANd9GcQadlW4yywlfcrUUGYFC_mma10ohI8hiLl8SM5mkkErx_oiSZQV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988840"/>
            <a:ext cx="302433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 descr="imagesCAY9UJ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772816"/>
            <a:ext cx="4536504" cy="446449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LA VITA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it-IT" sz="3400" b="1" dirty="0"/>
              <a:t>1265</a:t>
            </a:r>
            <a:r>
              <a:rPr lang="it-IT" sz="3400" dirty="0"/>
              <a:t>: Dante (diminutivo di Durante) Alighieri nasce a Firenze da una famiglia della piccola nobiltà.</a:t>
            </a:r>
          </a:p>
          <a:p>
            <a:r>
              <a:rPr lang="it-IT" sz="3400" dirty="0"/>
              <a:t>Non abbiamo notizie certe sui suoi studi </a:t>
            </a:r>
            <a:r>
              <a:rPr lang="it-IT" sz="3400" dirty="0" smtClean="0"/>
              <a:t>giovanili: </a:t>
            </a:r>
            <a:r>
              <a:rPr lang="it-IT" sz="3400" i="1" dirty="0" smtClean="0"/>
              <a:t>probabilmente</a:t>
            </a:r>
            <a:r>
              <a:rPr lang="it-IT" sz="3400" dirty="0" smtClean="0"/>
              <a:t> </a:t>
            </a:r>
            <a:r>
              <a:rPr lang="it-IT" sz="3400" dirty="0"/>
              <a:t>studiò retorica con </a:t>
            </a:r>
            <a:r>
              <a:rPr lang="it-IT" sz="3400" dirty="0" err="1"/>
              <a:t>Brunetto</a:t>
            </a:r>
            <a:r>
              <a:rPr lang="it-IT" sz="3400" dirty="0"/>
              <a:t> Latini e si dedicò, ancora giovanissimo, alla </a:t>
            </a:r>
            <a:r>
              <a:rPr lang="it-IT" sz="3400" dirty="0" smtClean="0"/>
              <a:t>poesia diventando </a:t>
            </a:r>
            <a:r>
              <a:rPr lang="it-IT" sz="3400" dirty="0"/>
              <a:t>uno dei più significativi rappresentanti del Dolce </a:t>
            </a:r>
            <a:r>
              <a:rPr lang="it-IT" sz="3400" dirty="0" err="1"/>
              <a:t>Stil</a:t>
            </a:r>
            <a:r>
              <a:rPr lang="it-IT" sz="3400" dirty="0"/>
              <a:t> Novo. </a:t>
            </a:r>
          </a:p>
          <a:p>
            <a:r>
              <a:rPr lang="it-IT" sz="3400" dirty="0"/>
              <a:t>L’avvenimento più importante della sua giovinezza fu </a:t>
            </a:r>
            <a:r>
              <a:rPr lang="it-IT" sz="3400" b="1" dirty="0"/>
              <a:t>l’amore spirituale</a:t>
            </a:r>
            <a:r>
              <a:rPr lang="it-IT" sz="3400" dirty="0"/>
              <a:t> per </a:t>
            </a:r>
            <a:r>
              <a:rPr lang="it-IT" sz="3400" b="1" dirty="0"/>
              <a:t>Beatrice</a:t>
            </a:r>
            <a:r>
              <a:rPr lang="it-IT" sz="3400" dirty="0"/>
              <a:t> che cantò nelle sue opere come la </a:t>
            </a:r>
            <a:r>
              <a:rPr lang="it-IT" sz="3400" b="1" dirty="0"/>
              <a:t>donna angelicata</a:t>
            </a:r>
            <a:r>
              <a:rPr lang="it-IT" sz="3400" b="1" dirty="0" smtClean="0"/>
              <a:t>.</a:t>
            </a:r>
            <a:endParaRPr lang="it-IT" sz="3400" dirty="0"/>
          </a:p>
          <a:p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Firenze, LA CASA NATALE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sz="half" idx="2"/>
          </p:nvPr>
        </p:nvSpPr>
        <p:spPr>
          <a:xfrm>
            <a:off x="5652120" y="1600200"/>
            <a:ext cx="3034680" cy="4525963"/>
          </a:xfrm>
        </p:spPr>
        <p:txBody>
          <a:bodyPr>
            <a:normAutofit fontScale="92500" lnSpcReduction="20000"/>
          </a:bodyPr>
          <a:lstStyle/>
          <a:p>
            <a:r>
              <a:rPr lang="it-IT" sz="2600" dirty="0"/>
              <a:t>Qui, nel cuore della Firenze medioevale, dove, sulla scorta di una certezza documentaria, sorgevano le case degli Alighieri, tra fine di maggio e i primi di giugno dell'anno 1265, e cioè nella costellazione dei Gemelli, vi nacque Dante</a:t>
            </a:r>
            <a:r>
              <a:rPr lang="it-IT" dirty="0"/>
              <a:t>. </a:t>
            </a:r>
          </a:p>
          <a:p>
            <a:endParaRPr lang="it-IT" dirty="0"/>
          </a:p>
        </p:txBody>
      </p:sp>
      <p:pic>
        <p:nvPicPr>
          <p:cNvPr id="7" name="Segnaposto contenuto 6" descr="http://www.museocasadidante.it/siti/sito_website1116/upload/images/91778_scorc_294_91778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72816"/>
            <a:ext cx="5050904" cy="403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>
            <a:normAutofit lnSpcReduction="10000"/>
          </a:bodyPr>
          <a:lstStyle/>
          <a:p>
            <a:pPr lvl="0"/>
            <a:r>
              <a:rPr lang="it-IT" b="1" dirty="0" smtClean="0"/>
              <a:t>1290:</a:t>
            </a:r>
            <a:r>
              <a:rPr lang="it-IT" dirty="0" smtClean="0"/>
              <a:t> Beatrice muore. </a:t>
            </a:r>
          </a:p>
          <a:p>
            <a:pPr lvl="0"/>
            <a:r>
              <a:rPr lang="it-IT" dirty="0" smtClean="0"/>
              <a:t>Dante attraversò un periodo di crisi profonda dal quale uscì grazie al conforto che gli venne dallo studio della filosofia e della teologia. </a:t>
            </a:r>
          </a:p>
          <a:p>
            <a:pPr lvl="0"/>
            <a:r>
              <a:rPr lang="it-IT" dirty="0" smtClean="0"/>
              <a:t>Alla propria storia d’amore con Beatrice dedicò la sua prima opera organica: la </a:t>
            </a:r>
            <a:r>
              <a:rPr lang="it-IT" b="1" dirty="0" smtClean="0"/>
              <a:t>Vita Nuova (</a:t>
            </a:r>
            <a:r>
              <a:rPr lang="it-IT" dirty="0" smtClean="0"/>
              <a:t>1293-95). </a:t>
            </a:r>
          </a:p>
          <a:p>
            <a:pPr lvl="0"/>
            <a:r>
              <a:rPr lang="it-IT" dirty="0" smtClean="0"/>
              <a:t>Essa è una raccolta di poesie scritte per lei negli anni precedenti, collegate l’una all’altra da parti in prosa.</a:t>
            </a:r>
          </a:p>
          <a:p>
            <a:r>
              <a:rPr lang="it-IT" dirty="0" smtClean="0"/>
              <a:t>Nello stesso anno sposa Gemma Donati da cui ebbe tre figli: Jacopo, Piero e Antonia.</a:t>
            </a:r>
          </a:p>
          <a:p>
            <a:pPr lvl="0"/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/>
          </a:bodyPr>
          <a:lstStyle/>
          <a:p>
            <a:pPr lvl="0"/>
            <a:r>
              <a:rPr lang="it-IT" dirty="0" smtClean="0"/>
              <a:t>Partecipò </a:t>
            </a:r>
            <a:r>
              <a:rPr lang="it-IT" dirty="0"/>
              <a:t>alla vita politica della sua città che in quegli anni </a:t>
            </a:r>
            <a:r>
              <a:rPr lang="it-IT" dirty="0" smtClean="0"/>
              <a:t>era </a:t>
            </a:r>
            <a:r>
              <a:rPr lang="it-IT" dirty="0"/>
              <a:t>tormentata da lotte interne </a:t>
            </a:r>
            <a:r>
              <a:rPr lang="it-IT" dirty="0" smtClean="0"/>
              <a:t>tra:</a:t>
            </a:r>
          </a:p>
          <a:p>
            <a:pPr lvl="0"/>
            <a:r>
              <a:rPr lang="it-IT" dirty="0" smtClean="0"/>
              <a:t>i </a:t>
            </a:r>
            <a:r>
              <a:rPr lang="it-IT" b="1" dirty="0">
                <a:solidFill>
                  <a:srgbClr val="FF0000"/>
                </a:solidFill>
              </a:rPr>
              <a:t>Guelfi Bianchi </a:t>
            </a:r>
            <a:r>
              <a:rPr lang="it-IT" dirty="0"/>
              <a:t>(difendevano l’indipendenza e l’autonomia del Comune) </a:t>
            </a:r>
            <a:r>
              <a:rPr lang="it-IT" dirty="0" smtClean="0"/>
              <a:t>e</a:t>
            </a:r>
          </a:p>
          <a:p>
            <a:pPr lvl="0"/>
            <a:r>
              <a:rPr lang="it-IT" dirty="0" smtClean="0"/>
              <a:t> </a:t>
            </a:r>
            <a:r>
              <a:rPr lang="it-IT" dirty="0"/>
              <a:t>i </a:t>
            </a:r>
            <a:r>
              <a:rPr lang="it-IT" b="1" dirty="0">
                <a:solidFill>
                  <a:srgbClr val="FF0000"/>
                </a:solidFill>
              </a:rPr>
              <a:t>Guelfi Neri </a:t>
            </a:r>
            <a:r>
              <a:rPr lang="it-IT" dirty="0"/>
              <a:t>(assecondavano le mire espansionistiche del Papato</a:t>
            </a:r>
            <a:r>
              <a:rPr lang="it-IT" dirty="0" smtClean="0"/>
              <a:t>).</a:t>
            </a:r>
            <a:endParaRPr lang="it-IT" dirty="0"/>
          </a:p>
          <a:p>
            <a:pPr lvl="0"/>
            <a:r>
              <a:rPr lang="it-IT" b="1" dirty="0">
                <a:solidFill>
                  <a:srgbClr val="FF0000"/>
                </a:solidFill>
              </a:rPr>
              <a:t>Dante si schierò con i Guelfi Bianchi </a:t>
            </a:r>
            <a:r>
              <a:rPr lang="it-IT" dirty="0"/>
              <a:t>e ottenne varie cariche pubbliche.</a:t>
            </a:r>
          </a:p>
          <a:p>
            <a:pPr lvl="0"/>
            <a:r>
              <a:rPr lang="it-IT" dirty="0"/>
              <a:t>Nel </a:t>
            </a:r>
            <a:r>
              <a:rPr lang="it-IT" b="1" dirty="0"/>
              <a:t>1300 </a:t>
            </a:r>
            <a:r>
              <a:rPr lang="it-IT" dirty="0"/>
              <a:t>divenne Priore, la carica più importante nel Comune di Firenze.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it-IT" dirty="0"/>
              <a:t>Mentre era a Roma in qualità di ambasciatore, i Guelfi Neri ebbero il sopravvento e lo condannarono all’esilio nel </a:t>
            </a:r>
            <a:r>
              <a:rPr lang="it-IT" b="1" dirty="0"/>
              <a:t>1302</a:t>
            </a:r>
            <a:r>
              <a:rPr lang="it-IT" b="1" dirty="0" smtClean="0"/>
              <a:t>.</a:t>
            </a:r>
            <a:endParaRPr lang="it-IT" dirty="0"/>
          </a:p>
          <a:p>
            <a:pPr lvl="0"/>
            <a:r>
              <a:rPr lang="it-IT" b="1" dirty="0"/>
              <a:t>1304-1310</a:t>
            </a:r>
            <a:r>
              <a:rPr lang="it-IT" dirty="0"/>
              <a:t>: dopo aver tentato invano di tornare in patria, andò peregrinando per varie città e corti d’Italia</a:t>
            </a:r>
            <a:r>
              <a:rPr lang="it-IT" dirty="0" smtClean="0"/>
              <a:t>.</a:t>
            </a:r>
          </a:p>
          <a:p>
            <a:pPr lvl="0"/>
            <a:r>
              <a:rPr lang="it-IT" dirty="0" smtClean="0"/>
              <a:t> </a:t>
            </a:r>
            <a:r>
              <a:rPr lang="it-IT" dirty="0"/>
              <a:t>Per le corti che lo ospitarono, svolse incarichi di </a:t>
            </a:r>
            <a:r>
              <a:rPr lang="it-IT" b="1" u="sng" dirty="0"/>
              <a:t>consigliere politico, redattore di testi diplomatici o ambasciatore</a:t>
            </a:r>
            <a:r>
              <a:rPr lang="it-IT" dirty="0"/>
              <a:t>. </a:t>
            </a:r>
            <a:endParaRPr lang="it-IT" dirty="0" smtClean="0"/>
          </a:p>
          <a:p>
            <a:pPr lvl="0"/>
            <a:r>
              <a:rPr lang="it-IT" dirty="0" smtClean="0"/>
              <a:t>Fu </a:t>
            </a:r>
            <a:r>
              <a:rPr lang="it-IT" dirty="0"/>
              <a:t>a VERONA (1303), poi a TREVISO, PADOVA, VENEZIA, MILANO. </a:t>
            </a:r>
            <a:endParaRPr lang="it-IT" dirty="0" smtClean="0"/>
          </a:p>
          <a:p>
            <a:pPr lvl="0"/>
            <a:r>
              <a:rPr lang="it-IT" dirty="0" smtClean="0"/>
              <a:t>Dal </a:t>
            </a:r>
            <a:r>
              <a:rPr lang="it-IT" dirty="0"/>
              <a:t>1313 fu di nuovo a VERONA presso la corte di </a:t>
            </a:r>
            <a:r>
              <a:rPr lang="it-IT" dirty="0" err="1"/>
              <a:t>Cangrande</a:t>
            </a:r>
            <a:r>
              <a:rPr lang="it-IT" dirty="0"/>
              <a:t> della Scala al quale scrisse la dedica del Paradiso.</a:t>
            </a:r>
          </a:p>
          <a:p>
            <a:pPr lvl="0"/>
            <a:r>
              <a:rPr lang="it-IT" b="1" dirty="0" smtClean="0"/>
              <a:t>1321</a:t>
            </a:r>
            <a:r>
              <a:rPr lang="it-IT" b="1" dirty="0"/>
              <a:t>:</a:t>
            </a:r>
            <a:r>
              <a:rPr lang="it-IT" dirty="0"/>
              <a:t> morì a Ravenna poco dopo aver finito di scrivere la Divina Commedia. </a:t>
            </a:r>
            <a:r>
              <a:rPr lang="it-IT" dirty="0" smtClean="0"/>
              <a:t>A Ravenna si trova ancora la sua tomba.</a:t>
            </a:r>
          </a:p>
          <a:p>
            <a:pPr lvl="0"/>
            <a:r>
              <a:rPr lang="it-IT" dirty="0" smtClean="0"/>
              <a:t>Morì </a:t>
            </a:r>
            <a:r>
              <a:rPr lang="it-IT" dirty="0"/>
              <a:t>per una malattia contratta durante un viaggio di ritorno da Venezia dove era andato per una missione diplomatica. A Ravenna aveva trascorso gli ultimi anni della sua vita, alla corte di Guido da Polenta.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it-IT" b="1" dirty="0" smtClean="0">
                <a:solidFill>
                  <a:srgbClr val="FF0000"/>
                </a:solidFill>
              </a:rPr>
              <a:t>Ravenna, il tempietto che racchiude la tomba di Dante</a:t>
            </a:r>
            <a:r>
              <a:rPr lang="it-IT" dirty="0" smtClean="0"/>
              <a:t>.</a:t>
            </a:r>
            <a:endParaRPr lang="it-IT" dirty="0"/>
          </a:p>
        </p:txBody>
      </p:sp>
      <p:pic>
        <p:nvPicPr>
          <p:cNvPr id="4" name="rg_hi" descr="http://t2.gstatic.com/images?q=tbn:ANd9GcRgGtLLXtbCBQPKj8ydpu3l5W69cv9iQY7XszB-dNHee_UWG__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700808"/>
            <a:ext cx="3823865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Ravenna, la tomba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 smtClean="0"/>
              <a:t>L’arca </a:t>
            </a:r>
            <a:r>
              <a:rPr lang="it-IT" dirty="0"/>
              <a:t>sepolcrale che racchiude le </a:t>
            </a:r>
            <a:r>
              <a:rPr lang="it-IT" b="1" dirty="0"/>
              <a:t>ossa di Dante </a:t>
            </a:r>
            <a:r>
              <a:rPr lang="it-IT" b="1" dirty="0" smtClean="0"/>
              <a:t>Alighieri.</a:t>
            </a:r>
          </a:p>
          <a:p>
            <a:r>
              <a:rPr lang="it-IT" dirty="0" smtClean="0"/>
              <a:t>Ai </a:t>
            </a:r>
            <a:r>
              <a:rPr lang="it-IT" dirty="0"/>
              <a:t>piedi dell'arca fu deposta nel 1921 una ghirlanda in bronzo ed in argento, donata dall'esercito vittorioso della guerra 1915-18. </a:t>
            </a:r>
            <a:endParaRPr lang="it-IT" dirty="0" smtClean="0"/>
          </a:p>
          <a:p>
            <a:r>
              <a:rPr lang="it-IT" dirty="0" smtClean="0"/>
              <a:t>Dal </a:t>
            </a:r>
            <a:r>
              <a:rPr lang="it-IT" dirty="0"/>
              <a:t>sommo della volta del tempietto pende una lampada votiva, che è alimentata dall'olio dei colli toscani, offerto ogni anno, in occasione dell'anniversario della morte del Poeta, dal Comune di Firenze.</a:t>
            </a:r>
          </a:p>
          <a:p>
            <a:endParaRPr lang="it-IT" dirty="0"/>
          </a:p>
        </p:txBody>
      </p:sp>
      <p:pic>
        <p:nvPicPr>
          <p:cNvPr id="9" name="rg_hi" descr="http://t0.gstatic.com/images?q=tbn:ANd9GcRN-l692TXTIJH7j_qKHwhSuPpZ3lhzwzm_DUzXSdfbsgsQMo5Z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00808"/>
            <a:ext cx="367240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1260</Words>
  <Application>Microsoft Office PowerPoint</Application>
  <PresentationFormat>Presentazione su schermo (4:3)</PresentationFormat>
  <Paragraphs>84</Paragraphs>
  <Slides>20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1" baseType="lpstr">
      <vt:lpstr>Tema di Office</vt:lpstr>
      <vt:lpstr>LA DIVINA COMMEDIA </vt:lpstr>
      <vt:lpstr>L’autore: Dante Alighieri</vt:lpstr>
      <vt:lpstr>LA VITA </vt:lpstr>
      <vt:lpstr>Firenze, LA CASA NATALE</vt:lpstr>
      <vt:lpstr>Diapositiva 5</vt:lpstr>
      <vt:lpstr>Diapositiva 6</vt:lpstr>
      <vt:lpstr>Diapositiva 7</vt:lpstr>
      <vt:lpstr>Ravenna, il tempietto che racchiude la tomba di Dante.</vt:lpstr>
      <vt:lpstr>Ravenna, la tomba</vt:lpstr>
      <vt:lpstr>Verona, Piazza dei Signori</vt:lpstr>
      <vt:lpstr>  LA DIVINA COMMEDIA CHE COS’E’? </vt:lpstr>
      <vt:lpstr>Diapositiva 12</vt:lpstr>
      <vt:lpstr>LA DIVINA COMMEDIA Il Titolo (1)</vt:lpstr>
      <vt:lpstr>LA DIVINA COMMEDIA Il Titolo (2)</vt:lpstr>
      <vt:lpstr>QUANDO E’ STATA SCRITTA? </vt:lpstr>
      <vt:lpstr>LA STRUTTURA </vt:lpstr>
      <vt:lpstr>Diapositiva 17</vt:lpstr>
      <vt:lpstr>Chi accompagna Dante durante il suo viaggio?</vt:lpstr>
      <vt:lpstr>LA DIVINA COMMEDIA E’ UN POEMA ALLEGORICO DIDASCALICO </vt:lpstr>
      <vt:lpstr>Diapositiva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DIVINA COMMEDIA</dc:title>
  <dc:creator>Marco</dc:creator>
  <cp:lastModifiedBy>Marco</cp:lastModifiedBy>
  <cp:revision>11</cp:revision>
  <dcterms:created xsi:type="dcterms:W3CDTF">2013-11-27T13:57:09Z</dcterms:created>
  <dcterms:modified xsi:type="dcterms:W3CDTF">2013-11-27T20:10:03Z</dcterms:modified>
</cp:coreProperties>
</file>